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7" r:id="rId2"/>
    <p:sldId id="287" r:id="rId3"/>
    <p:sldId id="289" r:id="rId4"/>
    <p:sldId id="291" r:id="rId5"/>
    <p:sldId id="298" r:id="rId6"/>
    <p:sldId id="328" r:id="rId7"/>
    <p:sldId id="329" r:id="rId8"/>
    <p:sldId id="351" r:id="rId9"/>
    <p:sldId id="350" r:id="rId10"/>
    <p:sldId id="334" r:id="rId11"/>
    <p:sldId id="336" r:id="rId12"/>
    <p:sldId id="352" r:id="rId13"/>
    <p:sldId id="341" r:id="rId14"/>
    <p:sldId id="342" r:id="rId15"/>
    <p:sldId id="353" r:id="rId16"/>
    <p:sldId id="324" r:id="rId17"/>
    <p:sldId id="305" r:id="rId18"/>
  </p:sldIdLst>
  <p:sldSz cx="9144000" cy="6858000" type="screen4x3"/>
  <p:notesSz cx="6858000" cy="99568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1000" kern="1200">
        <a:solidFill>
          <a:schemeClr val="bg1"/>
        </a:solidFill>
        <a:latin typeface="TheSans 6-SemiBold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ABE4"/>
    <a:srgbClr val="A3C7ED"/>
    <a:srgbClr val="D1E3F6"/>
    <a:srgbClr val="488FDB"/>
    <a:srgbClr val="C1CBDB"/>
    <a:srgbClr val="EE234A"/>
    <a:srgbClr val="FBC8D2"/>
    <a:srgbClr val="F25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94660"/>
  </p:normalViewPr>
  <p:slideViewPr>
    <p:cSldViewPr>
      <p:cViewPr>
        <p:scale>
          <a:sx n="114" d="100"/>
          <a:sy n="114" d="100"/>
        </p:scale>
        <p:origin x="-106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60" y="-96"/>
      </p:cViewPr>
      <p:guideLst>
        <p:guide orient="horz" pos="313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83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583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204FC3B-A5DD-F249-8FA9-36D6F35E8BD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7844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46125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9163"/>
            <a:ext cx="5029200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3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58325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995F5AA-666F-3848-8431-7A8F68F700A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0806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pitchFamily="1" charset="-128"/>
        <a:cs typeface="ヒラギノ角ゴ Pro W3" pitchFamily="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1" charset="-128"/>
        <a:cs typeface="ＭＳ Ｐゴシック" pitchFamily="1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A83BD2-E9BA-374C-9068-A381838AD573}" type="slidenum">
              <a:rPr lang="de-DE" smtClean="0">
                <a:ea typeface="ＭＳ Ｐゴシック" charset="-128"/>
                <a:cs typeface="ＭＳ Ｐゴシック" charset="-128"/>
              </a:rPr>
              <a:pPr/>
              <a:t>1</a:t>
            </a:fld>
            <a:endParaRPr lang="de-DE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746125"/>
            <a:ext cx="4978400" cy="3733800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39800" y="746125"/>
            <a:ext cx="4978400" cy="37338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178" indent="-179178">
              <a:buFontTx/>
              <a:buChar char="-"/>
            </a:pPr>
            <a:r>
              <a:rPr lang="de-DE" dirty="0" smtClean="0"/>
              <a:t>Beispiel</a:t>
            </a:r>
            <a:r>
              <a:rPr lang="de-DE" baseline="0" dirty="0" smtClean="0"/>
              <a:t>verlauf eines Schülers/einer Schülerin  mit der Berufsfeldwahl: Friseur/Kosmetik, Wirtschaft/Verwaltung, Elektro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421CB-1B2F-4960-A886-868E20F9C094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065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1676400" y="1169990"/>
            <a:ext cx="7467600" cy="540067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tabLst>
                <a:tab pos="88900" algn="l"/>
              </a:tabLst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0" y="1169990"/>
            <a:ext cx="1676400" cy="5400675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122"/>
          <p:cNvSpPr>
            <a:spLocks noChangeArrowheads="1"/>
          </p:cNvSpPr>
          <p:nvPr userDrawn="1"/>
        </p:nvSpPr>
        <p:spPr bwMode="auto">
          <a:xfrm>
            <a:off x="6300791" y="6570665"/>
            <a:ext cx="2843212" cy="287337"/>
          </a:xfrm>
          <a:prstGeom prst="rect">
            <a:avLst/>
          </a:prstGeom>
          <a:solidFill>
            <a:schemeClr val="tx2">
              <a:alpha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4495800" y="1"/>
            <a:ext cx="4648200" cy="153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40000"/>
              </a:spcBef>
              <a:tabLst>
                <a:tab pos="88900" algn="l"/>
              </a:tabLst>
              <a:defRPr/>
            </a:pPr>
            <a:endParaRPr lang="de-DE" dirty="0">
              <a:solidFill>
                <a:schemeClr val="bg2"/>
              </a:solidFill>
              <a:latin typeface="TheSans 6-SemiBold" pitchFamily="1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123"/>
          <p:cNvSpPr>
            <a:spLocks noChangeArrowheads="1"/>
          </p:cNvSpPr>
          <p:nvPr userDrawn="1"/>
        </p:nvSpPr>
        <p:spPr bwMode="auto">
          <a:xfrm>
            <a:off x="3" y="809627"/>
            <a:ext cx="2160588" cy="360363"/>
          </a:xfrm>
          <a:prstGeom prst="rect">
            <a:avLst/>
          </a:prstGeom>
          <a:solidFill>
            <a:schemeClr val="tx2">
              <a:alpha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122"/>
          <p:cNvSpPr>
            <a:spLocks noChangeArrowheads="1"/>
          </p:cNvSpPr>
          <p:nvPr userDrawn="1"/>
        </p:nvSpPr>
        <p:spPr bwMode="auto">
          <a:xfrm>
            <a:off x="2160591" y="809627"/>
            <a:ext cx="6983412" cy="3603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1" y="1"/>
            <a:ext cx="1260475" cy="15388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40000"/>
              </a:spcBef>
              <a:tabLst>
                <a:tab pos="88900" algn="l"/>
              </a:tabLst>
              <a:defRPr/>
            </a:pPr>
            <a:endParaRPr lang="de-DE" dirty="0">
              <a:solidFill>
                <a:schemeClr val="bg2"/>
              </a:solidFill>
              <a:latin typeface="TheSans 6-SemiBold" pitchFamily="1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hteck 10"/>
          <p:cNvSpPr/>
          <p:nvPr userDrawn="1"/>
        </p:nvSpPr>
        <p:spPr bwMode="auto">
          <a:xfrm>
            <a:off x="1260475" y="1"/>
            <a:ext cx="3240088" cy="15388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40000"/>
              </a:spcBef>
              <a:tabLst>
                <a:tab pos="88900" algn="l"/>
              </a:tabLst>
              <a:defRPr/>
            </a:pPr>
            <a:endParaRPr lang="de-DE" dirty="0">
              <a:solidFill>
                <a:schemeClr val="bg2"/>
              </a:solidFill>
              <a:latin typeface="TheSans 6-SemiBold" pitchFamily="1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23"/>
          <p:cNvSpPr>
            <a:spLocks noChangeArrowheads="1"/>
          </p:cNvSpPr>
          <p:nvPr userDrawn="1"/>
        </p:nvSpPr>
        <p:spPr bwMode="auto">
          <a:xfrm>
            <a:off x="3" y="6570665"/>
            <a:ext cx="6300788" cy="28733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 dirty="0">
              <a:solidFill>
                <a:srgbClr val="07307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269877" y="6572972"/>
            <a:ext cx="5759451" cy="24622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dirty="0" smtClean="0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© Handwerkskammer Rheinhessen  ·  </a:t>
            </a:r>
            <a:r>
              <a:rPr lang="de-DE" sz="1000" kern="1200" dirty="0" smtClean="0">
                <a:solidFill>
                  <a:schemeClr val="bg1"/>
                </a:solidFill>
                <a:latin typeface="TheSans 6-SemiBold" charset="0"/>
                <a:ea typeface="ＭＳ Ｐゴシック" charset="-128"/>
                <a:cs typeface="ＭＳ Ｐゴシック" charset="-128"/>
              </a:rPr>
              <a:t>Dagobertstraße 2</a:t>
            </a:r>
            <a:r>
              <a:rPr lang="de-DE" dirty="0" smtClean="0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  ·  </a:t>
            </a:r>
            <a:r>
              <a:rPr lang="de-DE" sz="1000" kern="1200" dirty="0" smtClean="0">
                <a:solidFill>
                  <a:schemeClr val="bg1"/>
                </a:solidFill>
                <a:latin typeface="TheSans 6-SemiBold" charset="0"/>
                <a:ea typeface="ＭＳ Ｐゴシック" charset="-128"/>
                <a:cs typeface="ＭＳ Ｐゴシック" charset="-128"/>
              </a:rPr>
              <a:t>55116 Mainz</a:t>
            </a:r>
            <a:endParaRPr lang="de-DE" dirty="0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pic>
        <p:nvPicPr>
          <p:cNvPr id="15" name="Bild 22" descr="Bildung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A7AD2"/>
              </a:clrFrom>
              <a:clrTo>
                <a:srgbClr val="3A7A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0475" y="2"/>
            <a:ext cx="3238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83" name="Rectangle 39"/>
          <p:cNvSpPr>
            <a:spLocks noGrp="1" noChangeArrowheads="1"/>
          </p:cNvSpPr>
          <p:nvPr>
            <p:ph type="ctrTitle"/>
          </p:nvPr>
        </p:nvSpPr>
        <p:spPr bwMode="auto">
          <a:xfrm>
            <a:off x="2133601" y="1981200"/>
            <a:ext cx="6629400" cy="1752600"/>
          </a:xfrm>
        </p:spPr>
        <p:txBody>
          <a:bodyPr/>
          <a:lstStyle>
            <a:lvl1pPr>
              <a:lnSpc>
                <a:spcPts val="3800"/>
              </a:lnSpc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subTitle" idx="1"/>
          </p:nvPr>
        </p:nvSpPr>
        <p:spPr>
          <a:xfrm>
            <a:off x="2133601" y="3810000"/>
            <a:ext cx="6629400" cy="2438400"/>
          </a:xfrm>
        </p:spPr>
        <p:txBody>
          <a:bodyPr/>
          <a:lstStyle>
            <a:lvl1pPr marL="0" indent="0">
              <a:lnSpc>
                <a:spcPts val="2800"/>
              </a:lnSpc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6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0A34EC52-A895-B74B-A0A0-278F14FC6513}" type="datetime1">
              <a:rPr lang="de-DE"/>
              <a:pPr>
                <a:defRPr/>
              </a:pPr>
              <a:t>11.09.2020</a:t>
            </a:fld>
            <a:endParaRPr lang="de-DE" dirty="0"/>
          </a:p>
        </p:txBody>
      </p:sp>
      <p:pic>
        <p:nvPicPr>
          <p:cNvPr id="17" name="Bild 16" descr="HWK_RH_CO_10.bmp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6" y="151205"/>
            <a:ext cx="2286585" cy="4024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5DB14-E296-E745-BE04-B3797C741DAD}" type="datetime1">
              <a:rPr lang="de-DE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Thema des Vortrags</a:t>
            </a:r>
          </a:p>
        </p:txBody>
      </p:sp>
      <p:sp>
        <p:nvSpPr>
          <p:cNvPr id="6" name="Rectangle 9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06A49-511E-124B-BCF0-6423EB00570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60000" y="1350000"/>
            <a:ext cx="8479200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60000" y="2430005"/>
            <a:ext cx="4140000" cy="3908425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3"/>
          </p:nvPr>
        </p:nvSpPr>
        <p:spPr>
          <a:xfrm>
            <a:off x="4698000" y="2430005"/>
            <a:ext cx="4140000" cy="3908425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D4C12-459E-4C44-9E5C-3BB537B67894}" type="datetime1">
              <a:rPr lang="de-DE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Thema des Vortrags</a:t>
            </a:r>
          </a:p>
        </p:txBody>
      </p:sp>
      <p:sp>
        <p:nvSpPr>
          <p:cNvPr id="7" name="Rectangle 96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F74D5-8945-C343-B9BE-56C6854D13C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60000" y="1350000"/>
            <a:ext cx="8479200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3"/>
          </p:nvPr>
        </p:nvSpPr>
        <p:spPr>
          <a:xfrm>
            <a:off x="4698000" y="2430005"/>
            <a:ext cx="4140000" cy="3908425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5"/>
          </p:nvPr>
        </p:nvSpPr>
        <p:spPr>
          <a:xfrm>
            <a:off x="360000" y="2430000"/>
            <a:ext cx="4140000" cy="3909600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62935-9540-5B4D-B6F1-30F2C81F6834}" type="datetime1">
              <a:rPr lang="de-DE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Thema des Vortrags</a:t>
            </a:r>
          </a:p>
        </p:txBody>
      </p:sp>
      <p:sp>
        <p:nvSpPr>
          <p:cNvPr id="7" name="Rectangle 9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67162-1D37-2C4E-AB80-1ADCEAD37AE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381002" y="2438400"/>
          <a:ext cx="8458204" cy="386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145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145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145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145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8608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60000" y="1350000"/>
            <a:ext cx="8479200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Tabellenplatzhalter 11"/>
          <p:cNvSpPr>
            <a:spLocks noGrp="1"/>
          </p:cNvSpPr>
          <p:nvPr>
            <p:ph type="tbl" sz="quarter" idx="15"/>
          </p:nvPr>
        </p:nvSpPr>
        <p:spPr>
          <a:xfrm>
            <a:off x="360000" y="2430000"/>
            <a:ext cx="8479200" cy="3909600"/>
          </a:xfr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  <a:endParaRPr lang="de-DE" noProof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8C62E-1BF8-E64C-9C4E-CB3594C68978}" type="datetime1">
              <a:rPr lang="de-DE"/>
              <a:pPr>
                <a:defRPr/>
              </a:pPr>
              <a:t>11.09.2020</a:t>
            </a:fld>
            <a:endParaRPr lang="de-DE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Thema des Vortrags</a:t>
            </a:r>
          </a:p>
        </p:txBody>
      </p:sp>
      <p:sp>
        <p:nvSpPr>
          <p:cNvPr id="8" name="Rectangle 96"/>
          <p:cNvSpPr>
            <a:spLocks noGrp="1" noChangeArrowheads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2E82A-3800-D646-A065-67C9D887A4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60000" y="1350000"/>
            <a:ext cx="8479200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Diagrammplatzhalter 13"/>
          <p:cNvSpPr>
            <a:spLocks noGrp="1"/>
          </p:cNvSpPr>
          <p:nvPr>
            <p:ph type="chart" sz="quarter" idx="14"/>
          </p:nvPr>
        </p:nvSpPr>
        <p:spPr>
          <a:xfrm>
            <a:off x="360000" y="2430000"/>
            <a:ext cx="8479200" cy="3909600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911EA-D680-A04B-89BB-A2132832C87D}" type="datetime1">
              <a:rPr lang="de-DE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Thema des Vortrags</a:t>
            </a:r>
          </a:p>
        </p:txBody>
      </p:sp>
      <p:sp>
        <p:nvSpPr>
          <p:cNvPr id="6" name="Rectangle 9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DDDFD-A919-9A4F-855E-BE4282E3D86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22"/>
          <p:cNvSpPr>
            <a:spLocks noChangeArrowheads="1"/>
          </p:cNvSpPr>
          <p:nvPr/>
        </p:nvSpPr>
        <p:spPr bwMode="auto">
          <a:xfrm>
            <a:off x="8077200" y="6570665"/>
            <a:ext cx="1066800" cy="28733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Rectangle 122"/>
          <p:cNvSpPr>
            <a:spLocks noChangeArrowheads="1"/>
          </p:cNvSpPr>
          <p:nvPr/>
        </p:nvSpPr>
        <p:spPr bwMode="auto">
          <a:xfrm>
            <a:off x="6300791" y="6570665"/>
            <a:ext cx="1776412" cy="287337"/>
          </a:xfrm>
          <a:prstGeom prst="rect">
            <a:avLst/>
          </a:prstGeom>
          <a:solidFill>
            <a:srgbClr val="FBCB3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invGray">
          <a:xfrm>
            <a:off x="360364" y="1349380"/>
            <a:ext cx="8478837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4" y="2430468"/>
            <a:ext cx="8478837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2"/>
            <a:r>
              <a:rPr lang="de-DE" dirty="0"/>
              <a:t>Zweite </a:t>
            </a:r>
            <a:r>
              <a:rPr lang="de-DE" dirty="0" smtClean="0"/>
              <a:t>Ebene</a:t>
            </a:r>
          </a:p>
          <a:p>
            <a:pPr lvl="3"/>
            <a:r>
              <a:rPr lang="de-DE" dirty="0"/>
              <a:t>Dritte Ebene</a:t>
            </a:r>
          </a:p>
          <a:p>
            <a:pPr lvl="4"/>
            <a:r>
              <a:rPr lang="de-DE" dirty="0"/>
              <a:t>Vierte </a:t>
            </a:r>
            <a:r>
              <a:rPr lang="de-DE" dirty="0" smtClean="0"/>
              <a:t>Ebene</a:t>
            </a:r>
          </a:p>
          <a:p>
            <a:pPr lvl="5"/>
            <a:r>
              <a:rPr lang="de-DE" dirty="0" smtClean="0"/>
              <a:t>Fünfte </a:t>
            </a:r>
            <a:r>
              <a:rPr lang="de-DE" dirty="0"/>
              <a:t>Ebene</a:t>
            </a:r>
          </a:p>
        </p:txBody>
      </p:sp>
      <p:sp>
        <p:nvSpPr>
          <p:cNvPr id="1147" name="Rectangle 123"/>
          <p:cNvSpPr>
            <a:spLocks noChangeArrowheads="1"/>
          </p:cNvSpPr>
          <p:nvPr/>
        </p:nvSpPr>
        <p:spPr bwMode="auto">
          <a:xfrm>
            <a:off x="3" y="809627"/>
            <a:ext cx="2160588" cy="360363"/>
          </a:xfrm>
          <a:prstGeom prst="rect">
            <a:avLst/>
          </a:prstGeom>
          <a:solidFill>
            <a:schemeClr val="tx2">
              <a:alpha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2160591" y="809627"/>
            <a:ext cx="6983412" cy="3603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>
              <a:ea typeface="ＭＳ Ｐゴシック" charset="0"/>
              <a:cs typeface="ＭＳ Ｐゴシック" charset="0"/>
            </a:endParaRPr>
          </a:p>
        </p:txBody>
      </p:sp>
      <p:sp>
        <p:nvSpPr>
          <p:cNvPr id="56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80182" y="6570668"/>
            <a:ext cx="15970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425DD5-C2AC-194C-A243-989735445023}" type="datetime1">
              <a:rPr lang="de-DE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57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0370" y="6354768"/>
            <a:ext cx="53990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b="0" i="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de-DE"/>
              <a:t>Thema des Vortrags</a:t>
            </a:r>
          </a:p>
        </p:txBody>
      </p:sp>
      <p:sp>
        <p:nvSpPr>
          <p:cNvPr id="58" name="Rectangle 9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70668"/>
            <a:ext cx="6858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80000" bIns="0" numCol="1" anchor="ctr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6C0E289-7392-1143-9C3B-CE6B1EBE8B8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8" name="Rectangle 123"/>
          <p:cNvSpPr>
            <a:spLocks noChangeArrowheads="1"/>
          </p:cNvSpPr>
          <p:nvPr/>
        </p:nvSpPr>
        <p:spPr bwMode="auto">
          <a:xfrm>
            <a:off x="179388" y="6570665"/>
            <a:ext cx="6121400" cy="28733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 dirty="0">
              <a:solidFill>
                <a:srgbClr val="07307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Rectangle 123"/>
          <p:cNvSpPr>
            <a:spLocks noChangeArrowheads="1"/>
          </p:cNvSpPr>
          <p:nvPr/>
        </p:nvSpPr>
        <p:spPr bwMode="auto">
          <a:xfrm>
            <a:off x="3" y="6570665"/>
            <a:ext cx="179388" cy="287337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40000"/>
              </a:spcBef>
              <a:defRPr/>
            </a:pPr>
            <a:endParaRPr lang="de-DE" dirty="0">
              <a:solidFill>
                <a:srgbClr val="07307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69877" y="6572973"/>
            <a:ext cx="5759451" cy="246221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dirty="0" smtClean="0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© Handwerkskammer Rheinhessen  ·  </a:t>
            </a:r>
            <a:r>
              <a:rPr lang="de-DE" sz="1000" kern="1200" dirty="0" smtClean="0">
                <a:solidFill>
                  <a:schemeClr val="bg1"/>
                </a:solidFill>
                <a:latin typeface="TheSans 6-SemiBold" charset="0"/>
                <a:ea typeface="ＭＳ Ｐゴシック" charset="-128"/>
                <a:cs typeface="ＭＳ Ｐゴシック" charset="-128"/>
              </a:rPr>
              <a:t>Dagobertstraße 2</a:t>
            </a:r>
            <a:r>
              <a:rPr lang="de-DE" dirty="0" smtClean="0"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>  ·  </a:t>
            </a:r>
            <a:r>
              <a:rPr lang="de-DE" sz="1000" kern="1200" dirty="0" smtClean="0">
                <a:solidFill>
                  <a:schemeClr val="bg1"/>
                </a:solidFill>
                <a:latin typeface="TheSans 6-SemiBold" charset="0"/>
                <a:ea typeface="ＭＳ Ｐゴシック" charset="-128"/>
                <a:cs typeface="ＭＳ Ｐゴシック" charset="-128"/>
              </a:rPr>
              <a:t>55116 Mainz</a:t>
            </a:r>
            <a:endParaRPr lang="de-DE" dirty="0">
              <a:latin typeface="Arial" pitchFamily="1" charset="0"/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4495800" y="1"/>
            <a:ext cx="4648200" cy="153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40000"/>
              </a:spcBef>
              <a:tabLst>
                <a:tab pos="88900" algn="l"/>
              </a:tabLst>
              <a:defRPr/>
            </a:pPr>
            <a:endParaRPr lang="de-DE" dirty="0">
              <a:solidFill>
                <a:schemeClr val="bg2"/>
              </a:solidFill>
              <a:latin typeface="TheSans 6-SemiBold" pitchFamily="1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1" y="1"/>
            <a:ext cx="1260475" cy="15388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40000"/>
              </a:spcBef>
              <a:tabLst>
                <a:tab pos="88900" algn="l"/>
              </a:tabLst>
              <a:defRPr/>
            </a:pPr>
            <a:endParaRPr lang="de-DE" dirty="0">
              <a:solidFill>
                <a:schemeClr val="bg2"/>
              </a:solidFill>
              <a:latin typeface="TheSans 6-SemiBold" pitchFamily="1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1260475" y="1"/>
            <a:ext cx="3240088" cy="15388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40000"/>
              </a:spcBef>
              <a:tabLst>
                <a:tab pos="88900" algn="l"/>
              </a:tabLst>
              <a:defRPr/>
            </a:pPr>
            <a:endParaRPr lang="de-DE" dirty="0">
              <a:solidFill>
                <a:schemeClr val="bg2"/>
              </a:solidFill>
              <a:latin typeface="TheSans 6-SemiBold" pitchFamily="1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42" name="Bild 22" descr="Bildung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3A7AD2"/>
              </a:clrFrom>
              <a:clrTo>
                <a:srgbClr val="3A7A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0475" y="2"/>
            <a:ext cx="3238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Bild 18" descr="HWK_RH_CO_10.bmp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6" y="151205"/>
            <a:ext cx="2286585" cy="4024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65" r:id="rId2"/>
    <p:sldLayoutId id="2147483766" r:id="rId3"/>
    <p:sldLayoutId id="2147483767" r:id="rId4"/>
    <p:sldLayoutId id="2147483770" r:id="rId5"/>
    <p:sldLayoutId id="2147483768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2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2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2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2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bg2"/>
        </a:buClr>
        <a:buSzPct val="150000"/>
        <a:buFont typeface="Wingdings" charset="2"/>
        <a:defRPr sz="2000">
          <a:solidFill>
            <a:schemeClr val="tx2"/>
          </a:solidFill>
          <a:latin typeface="Arial"/>
          <a:ea typeface="ＭＳ Ｐゴシック" pitchFamily="-112" charset="-128"/>
          <a:cs typeface="Arial"/>
        </a:defRPr>
      </a:lvl1pPr>
      <a:lvl2pPr marL="265113" indent="-265113" algn="l" rtl="0" eaLnBrk="1" fontAlgn="base" hangingPunct="1">
        <a:spcBef>
          <a:spcPct val="50000"/>
        </a:spcBef>
        <a:spcAft>
          <a:spcPct val="0"/>
        </a:spcAft>
        <a:buClr>
          <a:schemeClr val="bg2"/>
        </a:buClr>
        <a:buSzPct val="150000"/>
        <a:buFont typeface="Wingdings" charset="2"/>
        <a:buChar char="§"/>
        <a:defRPr sz="2000">
          <a:solidFill>
            <a:schemeClr val="tx2"/>
          </a:solidFill>
          <a:latin typeface="+mn-lt"/>
          <a:ea typeface="ＭＳ Ｐゴシック" pitchFamily="-112" charset="-128"/>
        </a:defRPr>
      </a:lvl2pPr>
      <a:lvl3pPr marL="358775" indent="358775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bg2"/>
        </a:buClr>
        <a:buSzPct val="100000"/>
        <a:buFont typeface="Lucida Grande" charset="0"/>
        <a:buChar char="￭"/>
        <a:defRPr sz="2000">
          <a:solidFill>
            <a:schemeClr val="tx2"/>
          </a:solidFill>
          <a:latin typeface="Arial"/>
          <a:ea typeface="ヒラギノ角ゴ Pro W3" pitchFamily="1" charset="-128"/>
          <a:cs typeface="Arial"/>
        </a:defRPr>
      </a:lvl3pPr>
      <a:lvl4pPr marL="719138" indent="358775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bg2"/>
        </a:buClr>
        <a:buSzPct val="120000"/>
        <a:buFont typeface="Lucida Grande" charset="0"/>
        <a:buChar char="●"/>
        <a:defRPr sz="2000">
          <a:solidFill>
            <a:schemeClr val="tx2"/>
          </a:solidFill>
          <a:latin typeface="Arial"/>
          <a:ea typeface="ヒラギノ角ゴ Pro W3" pitchFamily="1" charset="-128"/>
          <a:cs typeface="Arial"/>
        </a:defRPr>
      </a:lvl4pPr>
      <a:lvl5pPr marL="1079500" indent="358775"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chemeClr val="bg2"/>
        </a:buClr>
        <a:buSzPct val="65000"/>
        <a:buFont typeface="Wingdings" charset="2"/>
        <a:buChar char=""/>
        <a:defRPr sz="2000">
          <a:solidFill>
            <a:schemeClr val="tx2"/>
          </a:solidFill>
          <a:latin typeface="Arial"/>
          <a:ea typeface="ＭＳ Ｐゴシック" pitchFamily="1" charset="-128"/>
          <a:cs typeface="Arial"/>
        </a:defRPr>
      </a:lvl5pPr>
      <a:lvl6pPr marL="1440000" indent="360000" algn="l" rtl="0" eaLnBrk="1" fontAlgn="base" hangingPunct="1">
        <a:lnSpc>
          <a:spcPts val="28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Courier New"/>
        <a:buChar char="o"/>
        <a:defRPr sz="2000" b="0" i="0">
          <a:solidFill>
            <a:schemeClr val="tx2"/>
          </a:solidFill>
          <a:latin typeface="Arial"/>
          <a:cs typeface="Arial"/>
        </a:defRPr>
      </a:lvl6pPr>
      <a:lvl7pPr marL="1773238" indent="284163" algn="l" rtl="0" eaLnBrk="1" fontAlgn="base" hangingPunct="1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7pPr>
      <a:lvl8pPr marL="2230438" indent="284163" algn="l" rtl="0" eaLnBrk="1" fontAlgn="base" hangingPunct="1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8pPr>
      <a:lvl9pPr marL="2687638" indent="284163" algn="l" rtl="0" eaLnBrk="1" fontAlgn="base" hangingPunct="1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2180456"/>
            <a:ext cx="6629400" cy="1752600"/>
          </a:xfrm>
        </p:spPr>
        <p:txBody>
          <a:bodyPr/>
          <a:lstStyle/>
          <a:p>
            <a:pPr eaLnBrk="1" hangingPunct="1"/>
            <a:r>
              <a:rPr lang="de-DE" sz="4000" b="1" dirty="0" smtClean="0">
                <a:latin typeface="Arial" charset="0"/>
                <a:ea typeface="ＭＳ Ｐゴシック" charset="-128"/>
                <a:cs typeface="ＭＳ Ｐゴシック" charset="-128"/>
              </a:rPr>
              <a:t>Berufsorientierung</a:t>
            </a:r>
            <a:br>
              <a:rPr lang="de-DE" sz="4000" b="1" dirty="0" smtClean="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de-DE" b="1" dirty="0" smtClean="0">
                <a:latin typeface="Arial" charset="0"/>
                <a:ea typeface="ＭＳ Ｐゴシック" charset="-128"/>
                <a:cs typeface="ＭＳ Ｐゴシック" charset="-128"/>
              </a:rPr>
              <a:t>„Entdecke dein Talent!“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10000"/>
            <a:ext cx="6629400" cy="2438400"/>
          </a:xfrm>
        </p:spPr>
        <p:txBody>
          <a:bodyPr/>
          <a:lstStyle/>
          <a:p>
            <a:pPr eaLnBrk="1" hangingPunct="1"/>
            <a:r>
              <a:rPr lang="de-DE" dirty="0" smtClean="0">
                <a:latin typeface="Arial" charset="0"/>
                <a:ea typeface="ＭＳ Ｐゴシック" charset="-128"/>
                <a:cs typeface="ＭＳ Ｐゴシック" charset="-128"/>
              </a:rPr>
              <a:t>Das Berufsorientierungsprogramm (BOP)</a:t>
            </a:r>
            <a:br>
              <a:rPr lang="de-DE" dirty="0" smtClean="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de-DE" dirty="0" smtClean="0">
                <a:latin typeface="Arial" charset="0"/>
                <a:ea typeface="ＭＳ Ｐゴシック" charset="-128"/>
                <a:cs typeface="ＭＳ Ｐゴシック" charset="-128"/>
              </a:rPr>
              <a:t>Gefördert vom Bundesministerium für Bildung und Forschung (BMBF)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89778"/>
            <a:ext cx="9144000" cy="1607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F8B2600-88E0-B14A-A499-06F1380B5FC9}" type="datetime1">
              <a:rPr lang="de-DE" smtClean="0">
                <a:ea typeface="ＭＳ Ｐゴシック" charset="-128"/>
                <a:cs typeface="ＭＳ Ｐゴシック" charset="-128"/>
              </a:rPr>
              <a:pPr/>
              <a:t>11.09.2020</a:t>
            </a:fld>
            <a:endParaRPr lang="de-DE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34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88BDE8-5403-D544-8EB7-1960AF3D3E4F}" type="slidenum">
              <a:rPr lang="de-DE" smtClean="0">
                <a:ea typeface="ＭＳ Ｐゴシック" charset="-128"/>
                <a:cs typeface="ＭＳ Ｐゴシック" charset="-128"/>
              </a:rPr>
              <a:pPr/>
              <a:t>10</a:t>
            </a:fld>
            <a:endParaRPr lang="de-DE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52" y="1268760"/>
            <a:ext cx="1247949" cy="8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3212980"/>
            <a:ext cx="8478837" cy="900113"/>
          </a:xfrm>
        </p:spPr>
        <p:txBody>
          <a:bodyPr/>
          <a:lstStyle/>
          <a:p>
            <a:pPr algn="ctr"/>
            <a:r>
              <a:rPr lang="de-DE" sz="7200" dirty="0" smtClean="0"/>
              <a:t>Textil / Bekleidung</a:t>
            </a:r>
            <a:endParaRPr lang="de-DE" sz="7200" dirty="0"/>
          </a:p>
        </p:txBody>
      </p:sp>
    </p:spTree>
    <p:extLst>
      <p:ext uri="{BB962C8B-B14F-4D97-AF65-F5344CB8AC3E}">
        <p14:creationId xmlns:p14="http://schemas.microsoft.com/office/powerpoint/2010/main" val="11219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A5DB14-E296-E745-BE04-B3797C741DAD}" type="datetime1">
              <a:rPr lang="de-DE" smtClean="0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06A49-511E-124B-BCF0-6423EB00570F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51520" y="1700808"/>
            <a:ext cx="22322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Ein schlichtes schwarzes T-Shirt wird mit einem Motiv verschönert. Dabei lernen die Schüler </a:t>
            </a:r>
            <a:r>
              <a:rPr lang="de-DE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Abmess</a:t>
            </a:r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- und Nähtechniken und Grundlagen der textilen Gestaltung.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43" y="1340768"/>
            <a:ext cx="6816757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087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A5DB14-E296-E745-BE04-B3797C741DAD}" type="datetime1">
              <a:rPr lang="de-DE" smtClean="0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06A49-511E-124B-BCF0-6423EB00570F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251520" y="1700808"/>
            <a:ext cx="22322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Ein schlichtes schwarzes T-Shirt wird mit einem Motiv verschönert. Dabei lernen die Schüler </a:t>
            </a:r>
            <a:r>
              <a:rPr lang="de-DE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Abmess</a:t>
            </a:r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- und Nähtechniken und Grundlagen der textilen Gestaltung.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268760"/>
            <a:ext cx="6732240" cy="504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49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F8B2600-88E0-B14A-A499-06F1380B5FC9}" type="datetime1">
              <a:rPr lang="de-DE" smtClean="0">
                <a:ea typeface="ＭＳ Ｐゴシック" charset="-128"/>
                <a:cs typeface="ＭＳ Ｐゴシック" charset="-128"/>
              </a:rPr>
              <a:pPr/>
              <a:t>11.09.2020</a:t>
            </a:fld>
            <a:endParaRPr lang="de-DE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34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88BDE8-5403-D544-8EB7-1960AF3D3E4F}" type="slidenum">
              <a:rPr lang="de-DE" smtClean="0">
                <a:ea typeface="ＭＳ Ｐゴシック" charset="-128"/>
                <a:cs typeface="ＭＳ Ｐゴシック" charset="-128"/>
              </a:rPr>
              <a:pPr/>
              <a:t>13</a:t>
            </a:fld>
            <a:endParaRPr lang="de-DE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52" y="1268760"/>
            <a:ext cx="1247949" cy="8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3212980"/>
            <a:ext cx="8478837" cy="900113"/>
          </a:xfrm>
        </p:spPr>
        <p:txBody>
          <a:bodyPr/>
          <a:lstStyle/>
          <a:p>
            <a:pPr algn="ctr"/>
            <a:r>
              <a:rPr lang="de-DE" sz="7200" dirty="0" smtClean="0"/>
              <a:t>Friseur / Kosmetik</a:t>
            </a:r>
            <a:endParaRPr lang="de-DE" sz="7200" dirty="0"/>
          </a:p>
        </p:txBody>
      </p:sp>
    </p:spTree>
    <p:extLst>
      <p:ext uri="{BB962C8B-B14F-4D97-AF65-F5344CB8AC3E}">
        <p14:creationId xmlns:p14="http://schemas.microsoft.com/office/powerpoint/2010/main" val="14207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56" y="1314146"/>
            <a:ext cx="6660232" cy="499517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07505" y="1700808"/>
            <a:ext cx="20882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Die Schüler können das Berufsfeld in verschiedenen Projekten kennenlernen: von den Grundlagen des Friseurhandwerks  über Nageldesign und Make-Up bis hin zum Masken schminken und </a:t>
            </a:r>
            <a:r>
              <a:rPr lang="de-DE" sz="18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Bodypainting</a:t>
            </a:r>
            <a:r>
              <a:rPr lang="de-DE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.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076" y="1268760"/>
            <a:ext cx="668041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0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56" y="1314146"/>
            <a:ext cx="6660232" cy="499517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7505" y="1700808"/>
            <a:ext cx="20882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Die Schüler können das Berufsfeld in verschiedenen Projekten kennenlernen: von den Grundlagen des Friseurhandwerks  über Nageldesign und Make-Up bis hin zum Masken schminken und </a:t>
            </a:r>
            <a:r>
              <a:rPr lang="de-DE" sz="18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Bodypainting</a:t>
            </a:r>
            <a:r>
              <a:rPr lang="de-DE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756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96752"/>
            <a:ext cx="8748464" cy="5328592"/>
          </a:xfrm>
        </p:spPr>
        <p:txBody>
          <a:bodyPr/>
          <a:lstStyle/>
          <a:p>
            <a:endParaRPr lang="de-DE" sz="2800" dirty="0"/>
          </a:p>
          <a:p>
            <a:r>
              <a:rPr lang="de-DE" sz="2800" u="sng" dirty="0" smtClean="0"/>
              <a:t>Organisatorisches</a:t>
            </a:r>
            <a:r>
              <a:rPr lang="de-DE" sz="2800" dirty="0" smtClean="0"/>
              <a:t>: </a:t>
            </a:r>
          </a:p>
          <a:p>
            <a:endParaRPr lang="de-DE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Voraussetzung zur Teilnahme an den Werkstatttagen ist die vollständige Teilnahme an einer Potenzialanalyse (2 Tage plus Rückmeldegespräch)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Das Angebot an Berufsfeldern hängt von organisatorischen Faktoren 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Fahrtkosten können leider nicht übernommen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Anwesenheit während der Werkstatttage</a:t>
            </a:r>
            <a:r>
              <a:rPr lang="de-DE" dirty="0" smtClean="0"/>
              <a:t>: 08:30 bis ca. 15:30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Für Verpflegung muss eigenständig Sorge getragen werden (es gibt einen Bratwurststand gegenüber des Gebäudes)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Die Anwesenheit von Lehrkräften ist ausdrücklich erwünscht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Ausführliche Infos zum Programm und Fördergeber auch unter: www.berufsorientierungsprogramm.de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A5DB14-E296-E745-BE04-B3797C741DAD}" type="datetime1">
              <a:rPr lang="de-DE" smtClean="0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06A49-511E-124B-BCF0-6423EB00570F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8447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A5DB14-E296-E745-BE04-B3797C741DAD}" type="datetime1">
              <a:rPr lang="de-DE" smtClean="0"/>
              <a:pPr>
                <a:defRPr/>
              </a:pPr>
              <a:t>11.09.2020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06A49-511E-124B-BCF0-6423EB00570F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043608" y="3841060"/>
            <a:ext cx="7200800" cy="2756297"/>
          </a:xfrm>
        </p:spPr>
        <p:txBody>
          <a:bodyPr/>
          <a:lstStyle/>
          <a:p>
            <a:pPr algn="ctr"/>
            <a:r>
              <a:rPr lang="de-DE" b="1" u="sng" dirty="0" smtClean="0"/>
              <a:t>Kontakt zum Fachbereich</a:t>
            </a:r>
            <a:r>
              <a:rPr lang="de-DE" b="1" dirty="0" smtClean="0"/>
              <a:t>:</a:t>
            </a:r>
          </a:p>
          <a:p>
            <a:pPr algn="ctr"/>
            <a:r>
              <a:rPr lang="de-DE" dirty="0" smtClean="0"/>
              <a:t>Berufsbildungszentren</a:t>
            </a:r>
          </a:p>
          <a:p>
            <a:pPr algn="ctr"/>
            <a:r>
              <a:rPr lang="de-DE" dirty="0" smtClean="0"/>
              <a:t>Sarah Iken (Fachbereichsleitung)</a:t>
            </a:r>
          </a:p>
          <a:p>
            <a:pPr algn="ctr"/>
            <a:r>
              <a:rPr lang="de-DE" dirty="0" smtClean="0"/>
              <a:t>Robert-Koch-Str. 7</a:t>
            </a:r>
          </a:p>
          <a:p>
            <a:pPr algn="ctr"/>
            <a:r>
              <a:rPr lang="de-DE" dirty="0" smtClean="0"/>
              <a:t>55129 Mainz</a:t>
            </a:r>
          </a:p>
          <a:p>
            <a:pPr algn="ctr"/>
            <a:r>
              <a:rPr lang="de-DE" dirty="0" smtClean="0"/>
              <a:t>Tel.: 06131-5801 207</a:t>
            </a:r>
          </a:p>
          <a:p>
            <a:pPr algn="ctr"/>
            <a:r>
              <a:rPr lang="de-DE" dirty="0" err="1" smtClean="0"/>
              <a:t>e-mail</a:t>
            </a:r>
            <a:r>
              <a:rPr lang="de-DE" dirty="0" smtClean="0"/>
              <a:t>: s.iken@hwk.de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11560" y="227687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Handwerkskammer </a:t>
            </a:r>
            <a:endParaRPr lang="de-DE" sz="2000" dirty="0">
              <a:latin typeface="+mj-lt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755576" y="2256884"/>
            <a:ext cx="7200800" cy="11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150000"/>
              <a:buFont typeface="Wingdings" charset="2"/>
              <a:defRPr sz="2000">
                <a:solidFill>
                  <a:schemeClr val="tx2"/>
                </a:solidFill>
                <a:latin typeface="Arial"/>
                <a:ea typeface="ＭＳ Ｐゴシック" pitchFamily="-112" charset="-128"/>
                <a:cs typeface="Arial"/>
              </a:defRPr>
            </a:lvl1pPr>
            <a:lvl2pPr marL="265113" indent="-265113" algn="l" rtl="0" eaLnBrk="1" fontAlgn="base" hangingPunct="1"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50000"/>
              <a:buFont typeface="Wingdings" charset="2"/>
              <a:buChar char="§"/>
              <a:defRPr sz="2000">
                <a:solidFill>
                  <a:schemeClr val="tx2"/>
                </a:solidFill>
                <a:latin typeface="+mn-lt"/>
                <a:ea typeface="ＭＳ Ｐゴシック" pitchFamily="-112" charset="-128"/>
              </a:defRPr>
            </a:lvl2pPr>
            <a:lvl3pPr marL="358775" indent="358775" algn="l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Lucida Grande" charset="0"/>
              <a:buChar char="￭"/>
              <a:defRPr sz="2000">
                <a:solidFill>
                  <a:schemeClr val="tx2"/>
                </a:solidFill>
                <a:latin typeface="Arial"/>
                <a:ea typeface="ヒラギノ角ゴ Pro W3" pitchFamily="1" charset="-128"/>
                <a:cs typeface="Arial"/>
              </a:defRPr>
            </a:lvl3pPr>
            <a:lvl4pPr marL="719138" indent="358775" algn="l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Lucida Grande" charset="0"/>
              <a:buChar char="●"/>
              <a:defRPr sz="2000">
                <a:solidFill>
                  <a:schemeClr val="tx2"/>
                </a:solidFill>
                <a:latin typeface="Arial"/>
                <a:ea typeface="ヒラギノ角ゴ Pro W3" pitchFamily="1" charset="-128"/>
                <a:cs typeface="Arial"/>
              </a:defRPr>
            </a:lvl4pPr>
            <a:lvl5pPr marL="1079500" indent="358775" algn="l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"/>
              <a:defRPr sz="2000">
                <a:solidFill>
                  <a:schemeClr val="tx2"/>
                </a:solidFill>
                <a:latin typeface="Arial"/>
                <a:ea typeface="ＭＳ Ｐゴシック" pitchFamily="1" charset="-128"/>
                <a:cs typeface="Arial"/>
              </a:defRPr>
            </a:lvl5pPr>
            <a:lvl6pPr marL="1440000" indent="360000" algn="l" rtl="0" eaLnBrk="1" fontAlgn="base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Courier New"/>
              <a:buChar char="o"/>
              <a:defRPr sz="2000" b="0" i="0">
                <a:solidFill>
                  <a:schemeClr val="tx2"/>
                </a:solidFill>
                <a:latin typeface="Arial"/>
                <a:cs typeface="Arial"/>
              </a:defRPr>
            </a:lvl6pPr>
            <a:lvl7pPr marL="1773238" indent="284163" algn="l" rtl="0" eaLnBrk="1" fontAlgn="base" hangingPunct="1">
              <a:spcBef>
                <a:spcPct val="5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7pPr>
            <a:lvl8pPr marL="2230438" indent="284163" algn="l" rtl="0" eaLnBrk="1" fontAlgn="base" hangingPunct="1">
              <a:spcBef>
                <a:spcPct val="5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8pPr>
            <a:lvl9pPr marL="2687638" indent="284163" algn="l" rtl="0" eaLnBrk="1" fontAlgn="base" hangingPunct="1">
              <a:spcBef>
                <a:spcPct val="5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de-DE" sz="4800" b="1" kern="0" dirty="0" smtClean="0"/>
              <a:t>Danke für Ihre</a:t>
            </a:r>
          </a:p>
          <a:p>
            <a:pPr algn="ctr"/>
            <a:endParaRPr lang="de-DE" sz="4800" b="1" kern="0" dirty="0" smtClean="0"/>
          </a:p>
          <a:p>
            <a:pPr algn="ctr"/>
            <a:r>
              <a:rPr lang="de-DE" sz="4800" b="1" kern="0" dirty="0" smtClean="0"/>
              <a:t>Aufmerksamkeit!</a:t>
            </a:r>
            <a:endParaRPr lang="de-DE" sz="4800" b="1" kern="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241584"/>
            <a:ext cx="1247949" cy="8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6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a typeface="ＭＳ Ｐゴシック" charset="-128"/>
                <a:cs typeface="ＭＳ Ｐゴシック" charset="-128"/>
              </a:rPr>
              <a:t>Was ist das Berufsorientierungsprogramm?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366" y="1844825"/>
            <a:ext cx="8783636" cy="468051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BOP:</a:t>
            </a:r>
            <a:endParaRPr lang="de-DE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Ist ein vom Bundesministerium für Bildung und Forschung (BMBF)  gefördertes</a:t>
            </a:r>
            <a:b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     Programm zur Förderung der Berufsorientierung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Findet in Überbetrieblichen Berufsbildungsstätten (ÜBS) statt</a:t>
            </a:r>
          </a:p>
          <a:p>
            <a:pPr lvl="2" indent="0">
              <a:buNone/>
            </a:pPr>
            <a:endParaRPr lang="de-DE" sz="18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BOP </a:t>
            </a:r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hat zum Ziel: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Ausbildungs- /Studienabbrüche zu reduzieren</a:t>
            </a:r>
            <a:endParaRPr lang="de-DE" sz="1800" dirty="0">
              <a:solidFill>
                <a:schemeClr val="tx2">
                  <a:lumMod val="75000"/>
                </a:schemeClr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Den Übergang 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</a:rPr>
              <a:t>von der Schule in den Beruf </a:t>
            </a: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zu erleichtern</a:t>
            </a:r>
          </a:p>
          <a:p>
            <a:pPr lvl="2" indent="0">
              <a:buNone/>
            </a:pPr>
            <a:endParaRPr lang="de-DE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Dies </a:t>
            </a:r>
            <a:r>
              <a:rPr lang="de-DE" b="1" dirty="0">
                <a:solidFill>
                  <a:schemeClr val="tx2">
                    <a:lumMod val="75000"/>
                  </a:schemeClr>
                </a:solidFill>
              </a:rPr>
              <a:t>soll erreicht werden durch: 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Eine systematische Vorbereitung auf die Berufswahl </a:t>
            </a:r>
            <a:b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      (Potenzialanalyse        Werkstatttage         Betriebspraktikum )</a:t>
            </a:r>
            <a:endParaRPr lang="de-DE" sz="1800" dirty="0">
              <a:solidFill>
                <a:schemeClr val="tx2">
                  <a:lumMod val="75000"/>
                </a:schemeClr>
              </a:solidFill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</a:rPr>
              <a:t>Prävention statt Reparatur</a:t>
            </a:r>
            <a:endParaRPr lang="de-DE" sz="18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de-DE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34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F8B2600-88E0-B14A-A499-06F1380B5FC9}" type="datetime1">
              <a:rPr lang="de-DE" smtClean="0">
                <a:ea typeface="ＭＳ Ｐゴシック" charset="-128"/>
                <a:cs typeface="ＭＳ Ｐゴシック" charset="-128"/>
              </a:rPr>
              <a:pPr/>
              <a:t>11.09.2020</a:t>
            </a:fld>
            <a:endParaRPr lang="de-DE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34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88BDE8-5403-D544-8EB7-1960AF3D3E4F}" type="slidenum">
              <a:rPr lang="de-DE" smtClean="0">
                <a:ea typeface="ＭＳ Ｐゴシック" charset="-128"/>
                <a:cs typeface="ＭＳ Ｐゴシック" charset="-128"/>
              </a:rPr>
              <a:pPr/>
              <a:t>2</a:t>
            </a:fld>
            <a:endParaRPr lang="de-DE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52" y="1268760"/>
            <a:ext cx="1247949" cy="8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>
            <a:off x="2976143" y="5949280"/>
            <a:ext cx="371724" cy="0"/>
          </a:xfrm>
          <a:prstGeom prst="straightConnector1">
            <a:avLst/>
          </a:prstGeom>
          <a:solidFill>
            <a:schemeClr val="tx2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Gerade Verbindung mit Pfeil 10"/>
          <p:cNvCxnSpPr/>
          <p:nvPr/>
        </p:nvCxnSpPr>
        <p:spPr bwMode="auto">
          <a:xfrm>
            <a:off x="4932043" y="5949280"/>
            <a:ext cx="371724" cy="0"/>
          </a:xfrm>
          <a:prstGeom prst="straightConnector1">
            <a:avLst/>
          </a:prstGeom>
          <a:solidFill>
            <a:schemeClr val="tx2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360364" y="1268761"/>
            <a:ext cx="8478837" cy="423440"/>
          </a:xfrm>
        </p:spPr>
        <p:txBody>
          <a:bodyPr/>
          <a:lstStyle/>
          <a:p>
            <a:r>
              <a:rPr lang="de-DE" dirty="0" smtClean="0">
                <a:ea typeface="ＭＳ Ｐゴシック" charset="-128"/>
                <a:cs typeface="ＭＳ Ｐゴシック" charset="-128"/>
              </a:rPr>
              <a:t>Warum Berufsorientierung?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7" y="1700808"/>
            <a:ext cx="8659689" cy="4680520"/>
          </a:xfrm>
        </p:spPr>
        <p:txBody>
          <a:bodyPr/>
          <a:lstStyle/>
          <a:p>
            <a:pPr marL="437787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Durchblick</a:t>
            </a:r>
            <a:r>
              <a:rPr lang="de-DE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endParaRPr lang="de-DE" dirty="0">
              <a:solidFill>
                <a:schemeClr val="tx2">
                  <a:lumMod val="75000"/>
                </a:schemeClr>
              </a:solidFill>
            </a:endParaRPr>
          </a:p>
          <a:p>
            <a:pPr marL="360000" lvl="1" indent="360000">
              <a:spcBef>
                <a:spcPts val="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Welche 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Berufe gibt es überhaupt? </a:t>
            </a:r>
            <a:endParaRPr lang="de-DE" sz="1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360000">
              <a:spcBef>
                <a:spcPts val="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Welche 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Vorurteile habe ich bestimmten Berufen </a:t>
            </a: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gegenüber?</a:t>
            </a:r>
          </a:p>
          <a:p>
            <a:pPr marL="360000" lvl="1" indent="0">
              <a:spcBef>
                <a:spcPts val="0"/>
              </a:spcBef>
              <a:buSzPct val="100000"/>
              <a:buNone/>
            </a:pPr>
            <a:endParaRPr lang="de-DE" sz="1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7787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Orientierung</a:t>
            </a:r>
            <a:r>
              <a:rPr lang="de-DE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marL="360000" lvl="1" indent="360000">
              <a:spcBef>
                <a:spcPts val="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Welchen Beruf will ich? </a:t>
            </a:r>
          </a:p>
          <a:p>
            <a:pPr marL="360000" lvl="1" indent="360000">
              <a:spcBef>
                <a:spcPts val="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Welcher Beruf passt zu mir? </a:t>
            </a:r>
            <a:endParaRPr lang="de-DE" sz="1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0">
              <a:spcBef>
                <a:spcPts val="0"/>
              </a:spcBef>
              <a:buSzPct val="100000"/>
              <a:buNone/>
            </a:pPr>
            <a:endParaRPr lang="de-DE" sz="1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7787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</a:rPr>
              <a:t>Motivation:  </a:t>
            </a:r>
          </a:p>
          <a:p>
            <a:pPr marL="360000" lvl="1" indent="360000">
              <a:spcBef>
                <a:spcPts val="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Jugendliche, die ihren Wunschberuf kennen, arbeiten motivierter </a:t>
            </a: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</a:t>
            </a:r>
            <a:b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ihn </a:t>
            </a: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</a:t>
            </a:r>
          </a:p>
          <a:p>
            <a:pPr marL="360000" lvl="1" indent="0">
              <a:spcBef>
                <a:spcPts val="0"/>
              </a:spcBef>
              <a:buSzPct val="100000"/>
              <a:buNone/>
            </a:pPr>
            <a:endParaRPr lang="de-DE" sz="1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7787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</a:t>
            </a:r>
            <a:r>
              <a:rPr lang="de-DE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360000" lvl="1" indent="360000">
              <a:spcBef>
                <a:spcPts val="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Förderung berufsübergreifender Schlüsselkompetenzen, damit </a:t>
            </a: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</a:t>
            </a:r>
            <a:b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Übergang </a:t>
            </a:r>
            <a:r>
              <a:rPr lang="de-DE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der Schule in den Beruf gelingt</a:t>
            </a:r>
          </a:p>
          <a:p>
            <a:pPr>
              <a:buFont typeface="Wingdings" pitchFamily="1" charset="2"/>
              <a:buNone/>
              <a:defRPr/>
            </a:pPr>
            <a:endParaRPr lang="de-DE" sz="1800" dirty="0"/>
          </a:p>
        </p:txBody>
      </p:sp>
      <p:sp>
        <p:nvSpPr>
          <p:cNvPr id="1434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F8B2600-88E0-B14A-A499-06F1380B5FC9}" type="datetime1">
              <a:rPr lang="de-DE" smtClean="0">
                <a:ea typeface="ＭＳ Ｐゴシック" charset="-128"/>
                <a:cs typeface="ＭＳ Ｐゴシック" charset="-128"/>
              </a:rPr>
              <a:pPr/>
              <a:t>11.09.2020</a:t>
            </a:fld>
            <a:endParaRPr lang="de-DE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34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88BDE8-5403-D544-8EB7-1960AF3D3E4F}" type="slidenum">
              <a:rPr lang="de-DE" smtClean="0">
                <a:ea typeface="ＭＳ Ｐゴシック" charset="-128"/>
                <a:cs typeface="ＭＳ Ｐゴシック" charset="-128"/>
              </a:rPr>
              <a:pPr/>
              <a:t>3</a:t>
            </a:fld>
            <a:endParaRPr lang="de-DE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52" y="1268760"/>
            <a:ext cx="1247949" cy="8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1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a typeface="ＭＳ Ｐゴシック" charset="-128"/>
                <a:cs typeface="ＭＳ Ｐゴシック" charset="-128"/>
              </a:rPr>
              <a:t>Die Werkstatttage in der HWK Rheinhessen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364" y="1988843"/>
            <a:ext cx="8478837" cy="4464495"/>
          </a:xfrm>
        </p:spPr>
        <p:txBody>
          <a:bodyPr/>
          <a:lstStyle/>
          <a:p>
            <a:pPr marL="94887">
              <a:spcBef>
                <a:spcPts val="600"/>
              </a:spcBef>
              <a:buSzPct val="100000"/>
            </a:pP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Die Schüler:</a:t>
            </a:r>
          </a:p>
          <a:p>
            <a:pPr marL="94887" indent="360000"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Verbringen </a:t>
            </a:r>
            <a:r>
              <a:rPr lang="de-DE" sz="1900" b="1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1 Woche 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in </a:t>
            </a:r>
            <a:r>
              <a:rPr lang="de-DE" sz="1900" dirty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den 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Ausbildungs- und Lehrwerkstätten der</a:t>
            </a:r>
            <a:b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</a:b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     Berufsbildungszentren</a:t>
            </a:r>
            <a:endParaRPr lang="de-DE" sz="1900" dirty="0">
              <a:solidFill>
                <a:schemeClr val="tx2">
                  <a:lumMod val="75000"/>
                </a:schemeClr>
              </a:solidFill>
              <a:ea typeface="ヒラギノ角ゴ Pro W3" pitchFamily="1" charset="-128"/>
            </a:endParaRPr>
          </a:p>
          <a:p>
            <a:pPr marL="94887" indent="360000"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Lernen </a:t>
            </a:r>
            <a:r>
              <a:rPr lang="de-DE" sz="1900" b="1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3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 verschiedene Berufsfelder / Berufsbilder kennen</a:t>
            </a:r>
          </a:p>
          <a:p>
            <a:pPr marL="94887" indent="360000"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</a:pP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Werden angeleitet </a:t>
            </a:r>
            <a:r>
              <a:rPr lang="de-DE" sz="1900" dirty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durch 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  <a:ea typeface="ヒラギノ角ゴ Pro W3" pitchFamily="1" charset="-128"/>
              </a:rPr>
              <a:t>Ausbilder aus der Praxis</a:t>
            </a:r>
            <a:endParaRPr lang="de-DE" sz="1900" dirty="0">
              <a:solidFill>
                <a:schemeClr val="tx2">
                  <a:lumMod val="75000"/>
                </a:schemeClr>
              </a:solidFill>
              <a:ea typeface="ヒラギノ角ゴ Pro W3" pitchFamily="1" charset="-128"/>
            </a:endParaRPr>
          </a:p>
          <a:p>
            <a:pPr marL="453662" lvl="2" indent="-3600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1900" dirty="0">
                <a:solidFill>
                  <a:schemeClr val="tx2">
                    <a:lumMod val="75000"/>
                  </a:schemeClr>
                </a:solidFill>
              </a:rPr>
              <a:t>Stellen etwas „aus eigener Hand“ 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</a:rPr>
              <a:t>her</a:t>
            </a:r>
          </a:p>
          <a:p>
            <a:pPr marL="453662" lvl="2" indent="-3600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1900" dirty="0">
                <a:solidFill>
                  <a:schemeClr val="tx2">
                    <a:lumMod val="75000"/>
                  </a:schemeClr>
                </a:solidFill>
              </a:rPr>
              <a:t>Nehmen in vielen Berufsfeldern ein eigens hergestelltes Werkstück mit nach 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</a:rPr>
              <a:t>Hause</a:t>
            </a:r>
          </a:p>
          <a:p>
            <a:pPr marL="453662" lvl="2" indent="-3600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1900" dirty="0">
                <a:solidFill>
                  <a:schemeClr val="tx2">
                    <a:lumMod val="75000"/>
                  </a:schemeClr>
                </a:solidFill>
              </a:rPr>
              <a:t>Probieren aus, welche Tätigkeiten ihnen 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</a:rPr>
              <a:t>liegen</a:t>
            </a:r>
            <a:endParaRPr lang="de-DE" sz="1900" dirty="0">
              <a:solidFill>
                <a:schemeClr val="tx2">
                  <a:lumMod val="75000"/>
                </a:schemeClr>
              </a:solidFill>
            </a:endParaRPr>
          </a:p>
          <a:p>
            <a:pPr marL="453662" lvl="2" indent="-3600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</a:rPr>
              <a:t>Erhalten </a:t>
            </a:r>
            <a:r>
              <a:rPr lang="de-DE" sz="1900" dirty="0">
                <a:solidFill>
                  <a:schemeClr val="tx2">
                    <a:lumMod val="75000"/>
                  </a:schemeClr>
                </a:solidFill>
              </a:rPr>
              <a:t>eine erste Vorstellung davon, was sie in der Ausbildung </a:t>
            </a:r>
            <a:r>
              <a:rPr lang="de-DE" sz="1900" dirty="0" smtClean="0">
                <a:solidFill>
                  <a:schemeClr val="tx2">
                    <a:lumMod val="75000"/>
                  </a:schemeClr>
                </a:solidFill>
              </a:rPr>
              <a:t>erwartet und wofür </a:t>
            </a:r>
            <a:r>
              <a:rPr lang="de-DE" sz="1900" dirty="0">
                <a:solidFill>
                  <a:schemeClr val="tx2">
                    <a:lumMod val="75000"/>
                  </a:schemeClr>
                </a:solidFill>
              </a:rPr>
              <a:t>schulisches Lernen wichtig ist </a:t>
            </a:r>
            <a:endParaRPr lang="de-DE" sz="19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94887" indent="360000"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</a:pPr>
            <a:endParaRPr lang="de-DE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94887" indent="360000">
              <a:spcBef>
                <a:spcPts val="600"/>
              </a:spcBef>
              <a:buSzPct val="100000"/>
              <a:buFont typeface="Wingdings" panose="05000000000000000000" pitchFamily="2" charset="2"/>
              <a:buChar char="ü"/>
            </a:pPr>
            <a:endParaRPr lang="de-DE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de-DE" sz="19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endParaRPr lang="de-DE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1" charset="2"/>
              <a:buNone/>
              <a:defRPr/>
            </a:pPr>
            <a:endParaRPr lang="de-DE" dirty="0"/>
          </a:p>
        </p:txBody>
      </p:sp>
      <p:sp>
        <p:nvSpPr>
          <p:cNvPr id="1434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F8B2600-88E0-B14A-A499-06F1380B5FC9}" type="datetime1">
              <a:rPr lang="de-DE" smtClean="0">
                <a:ea typeface="ＭＳ Ｐゴシック" charset="-128"/>
                <a:cs typeface="ＭＳ Ｐゴシック" charset="-128"/>
              </a:rPr>
              <a:pPr/>
              <a:t>11.09.2020</a:t>
            </a:fld>
            <a:endParaRPr lang="de-DE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34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88BDE8-5403-D544-8EB7-1960AF3D3E4F}" type="slidenum">
              <a:rPr lang="de-DE" smtClean="0">
                <a:ea typeface="ＭＳ Ｐゴシック" charset="-128"/>
                <a:cs typeface="ＭＳ Ｐゴシック" charset="-128"/>
              </a:rPr>
              <a:pPr/>
              <a:t>4</a:t>
            </a:fld>
            <a:endParaRPr lang="de-DE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52" y="1268760"/>
            <a:ext cx="1247949" cy="8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98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323528" y="476674"/>
            <a:ext cx="309634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792088"/>
          </a:xfrm>
        </p:spPr>
        <p:txBody>
          <a:bodyPr>
            <a:normAutofit/>
          </a:bodyPr>
          <a:lstStyle/>
          <a:p>
            <a:r>
              <a:rPr lang="de-DE" dirty="0" smtClean="0"/>
              <a:t>Beispielhafter Verlauf der Werkstatttage:</a:t>
            </a:r>
            <a:endParaRPr lang="de-DE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331640" y="332660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10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315548"/>
              </p:ext>
            </p:extLst>
          </p:nvPr>
        </p:nvGraphicFramePr>
        <p:xfrm>
          <a:off x="124644" y="1958641"/>
          <a:ext cx="8928999" cy="4017065"/>
        </p:xfrm>
        <a:graphic>
          <a:graphicData uri="http://schemas.openxmlformats.org/drawingml/2006/table">
            <a:tbl>
              <a:tblPr/>
              <a:tblGrid>
                <a:gridCol w="19030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14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17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1862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1862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58552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486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Berufsfelder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Montag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Dienstag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Mittwoch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Donnerstag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Freitag*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2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Kosmetik / Körperpflege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3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Textil / Bekleidung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12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Farbe / Raumgestaltung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18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Bau mit Schwerpunkt Steinbildhauer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2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78167" marR="78167" marT="39076" marB="3907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51519" y="5981218"/>
            <a:ext cx="8802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2">
                    <a:lumMod val="75000"/>
                  </a:schemeClr>
                </a:solidFill>
              </a:rPr>
              <a:t>* Zum Abschluss wird mit den Schülern ein individuelles Rückmeldegespräch geführt, bei erfolgreicher Teilnahme </a:t>
            </a:r>
            <a:r>
              <a:rPr lang="de-DE" b="1" dirty="0" smtClean="0">
                <a:solidFill>
                  <a:schemeClr val="bg2">
                    <a:lumMod val="75000"/>
                  </a:schemeClr>
                </a:solidFill>
              </a:rPr>
              <a:t>(volle Anwesenheit) </a:t>
            </a:r>
            <a:r>
              <a:rPr lang="de-DE" dirty="0" smtClean="0">
                <a:solidFill>
                  <a:schemeClr val="bg2">
                    <a:lumMod val="75000"/>
                  </a:schemeClr>
                </a:solidFill>
              </a:rPr>
              <a:t>erhalten die Schüler ein Zertifikat</a:t>
            </a:r>
            <a:endParaRPr lang="de-DE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09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F8B2600-88E0-B14A-A499-06F1380B5FC9}" type="datetime1">
              <a:rPr lang="de-DE" smtClean="0">
                <a:ea typeface="ＭＳ Ｐゴシック" charset="-128"/>
                <a:cs typeface="ＭＳ Ｐゴシック" charset="-128"/>
              </a:rPr>
              <a:pPr/>
              <a:t>11.09.2020</a:t>
            </a:fld>
            <a:endParaRPr lang="de-DE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34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88BDE8-5403-D544-8EB7-1960AF3D3E4F}" type="slidenum">
              <a:rPr lang="de-DE" smtClean="0">
                <a:ea typeface="ＭＳ Ｐゴシック" charset="-128"/>
                <a:cs typeface="ＭＳ Ｐゴシック" charset="-128"/>
              </a:rPr>
              <a:pPr/>
              <a:t>6</a:t>
            </a:fld>
            <a:endParaRPr lang="de-DE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052" y="1268760"/>
            <a:ext cx="1247949" cy="8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478837" cy="900113"/>
          </a:xfrm>
        </p:spPr>
        <p:txBody>
          <a:bodyPr/>
          <a:lstStyle/>
          <a:p>
            <a:pPr algn="ctr"/>
            <a:r>
              <a:rPr lang="de-DE" sz="7200" dirty="0" smtClean="0"/>
              <a:t>Bau mit Schwerpunkt Stein</a:t>
            </a:r>
            <a:endParaRPr lang="de-DE" sz="7200" dirty="0"/>
          </a:p>
        </p:txBody>
      </p:sp>
    </p:spTree>
    <p:extLst>
      <p:ext uri="{BB962C8B-B14F-4D97-AF65-F5344CB8AC3E}">
        <p14:creationId xmlns:p14="http://schemas.microsoft.com/office/powerpoint/2010/main" val="114525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06A49-511E-124B-BCF0-6423EB00570F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1" y="1700808"/>
            <a:ext cx="17647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Eine Figur wird zunächst aus Ton geformt</a:t>
            </a:r>
            <a:r>
              <a:rPr lang="de-DE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und danach mit Gips bearbeitet. Am Ende entsteht eine Figur aus Gips, die bei Bedarf angemalt werden kann. 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224136"/>
            <a:ext cx="7068277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06A49-511E-124B-BCF0-6423EB00570F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1" y="1700808"/>
            <a:ext cx="17647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Eine Figur wird zunächst aus Ton geformt</a:t>
            </a:r>
            <a:r>
              <a:rPr lang="de-DE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und danach mit Gips bearbeitet. Am Ende entsteht eine Figur aus Gips, die bei Bedarf angemalt werden kann.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225" y="1196752"/>
            <a:ext cx="7068277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48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06A49-511E-124B-BCF0-6423EB00570F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1" y="1700808"/>
            <a:ext cx="17647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Eine Figur wird zunächst aus Ton geformt</a:t>
            </a:r>
            <a:r>
              <a:rPr lang="de-DE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DE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und danach mit Gips bearbeitet. Am Ende entsteht eine Figur aus Gips, die bei Bedarf angemalt werden kann. 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68760"/>
            <a:ext cx="691276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WK-RH-Bildung">
  <a:themeElements>
    <a:clrScheme name="HWK Farbpalette">
      <a:dk1>
        <a:srgbClr val="2A030A"/>
      </a:dk1>
      <a:lt1>
        <a:srgbClr val="FFFFFF"/>
      </a:lt1>
      <a:dk2>
        <a:srgbClr val="073070"/>
      </a:dk2>
      <a:lt2>
        <a:srgbClr val="488FDB"/>
      </a:lt2>
      <a:accent1>
        <a:srgbClr val="B82C44"/>
      </a:accent1>
      <a:accent2>
        <a:srgbClr val="EE234A"/>
      </a:accent2>
      <a:accent3>
        <a:srgbClr val="FF9933"/>
      </a:accent3>
      <a:accent4>
        <a:srgbClr val="FBCB3D"/>
      </a:accent4>
      <a:accent5>
        <a:srgbClr val="5A8E1E"/>
      </a:accent5>
      <a:accent6>
        <a:srgbClr val="B4BD00"/>
      </a:accent6>
      <a:hlink>
        <a:srgbClr val="488FDB"/>
      </a:hlink>
      <a:folHlink>
        <a:srgbClr val="380089"/>
      </a:folHlink>
    </a:clrScheme>
    <a:fontScheme name="Template_Allgemei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>
            <a:tab pos="88900" algn="l"/>
          </a:tabLst>
          <a:defRPr kumimoji="0" lang="de-DE" sz="1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heSans 6-SemiBold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>
            <a:tab pos="88900" algn="l"/>
          </a:tabLst>
          <a:defRPr kumimoji="0" lang="de-DE" sz="1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heSans 6-SemiBold" pitchFamily="1" charset="0"/>
          </a:defRPr>
        </a:defPPr>
      </a:lstStyle>
    </a:lnDef>
  </a:objectDefaults>
  <a:extraClrSchemeLst>
    <a:extraClrScheme>
      <a:clrScheme name="Template_Allgemein 1">
        <a:dk1>
          <a:srgbClr val="000000"/>
        </a:dk1>
        <a:lt1>
          <a:srgbClr val="FFFFFF"/>
        </a:lt1>
        <a:dk2>
          <a:srgbClr val="EE234A"/>
        </a:dk2>
        <a:lt2>
          <a:srgbClr val="B82C44"/>
        </a:lt2>
        <a:accent1>
          <a:srgbClr val="CA6173"/>
        </a:accent1>
        <a:accent2>
          <a:srgbClr val="EDCAD0"/>
        </a:accent2>
        <a:accent3>
          <a:srgbClr val="FFFFFF"/>
        </a:accent3>
        <a:accent4>
          <a:srgbClr val="000000"/>
        </a:accent4>
        <a:accent5>
          <a:srgbClr val="E1B7BC"/>
        </a:accent5>
        <a:accent6>
          <a:srgbClr val="D7B7BC"/>
        </a:accent6>
        <a:hlink>
          <a:srgbClr val="F25A77"/>
        </a:hlink>
        <a:folHlink>
          <a:srgbClr val="FBC8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Allgemein 2">
        <a:dk1>
          <a:srgbClr val="000000"/>
        </a:dk1>
        <a:lt1>
          <a:srgbClr val="FFFFFF"/>
        </a:lt1>
        <a:dk2>
          <a:srgbClr val="FBCB3D"/>
        </a:dk2>
        <a:lt2>
          <a:srgbClr val="FF9933"/>
        </a:lt2>
        <a:accent1>
          <a:srgbClr val="FFB366"/>
        </a:accent1>
        <a:accent2>
          <a:srgbClr val="FFE5CC"/>
        </a:accent2>
        <a:accent3>
          <a:srgbClr val="FFFFFF"/>
        </a:accent3>
        <a:accent4>
          <a:srgbClr val="000000"/>
        </a:accent4>
        <a:accent5>
          <a:srgbClr val="FFD6B8"/>
        </a:accent5>
        <a:accent6>
          <a:srgbClr val="E7CFB9"/>
        </a:accent6>
        <a:hlink>
          <a:srgbClr val="FCD86E"/>
        </a:hlink>
        <a:folHlink>
          <a:srgbClr val="FEF2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Allgemein 3">
        <a:dk1>
          <a:srgbClr val="000000"/>
        </a:dk1>
        <a:lt1>
          <a:srgbClr val="FFFFFF"/>
        </a:lt1>
        <a:dk2>
          <a:srgbClr val="B4BD00"/>
        </a:dk2>
        <a:lt2>
          <a:srgbClr val="5A8E1E"/>
        </a:lt2>
        <a:accent1>
          <a:srgbClr val="83AA56"/>
        </a:accent1>
        <a:accent2>
          <a:srgbClr val="D6E3C7"/>
        </a:accent2>
        <a:accent3>
          <a:srgbClr val="FFFFFF"/>
        </a:accent3>
        <a:accent4>
          <a:srgbClr val="000000"/>
        </a:accent4>
        <a:accent5>
          <a:srgbClr val="C1D2B4"/>
        </a:accent5>
        <a:accent6>
          <a:srgbClr val="C2CEB4"/>
        </a:accent6>
        <a:hlink>
          <a:srgbClr val="C7CE40"/>
        </a:hlink>
        <a:folHlink>
          <a:srgbClr val="ECEE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Allgemein 4">
        <a:dk1>
          <a:srgbClr val="000000"/>
        </a:dk1>
        <a:lt1>
          <a:srgbClr val="FFFFFF"/>
        </a:lt1>
        <a:dk2>
          <a:srgbClr val="488FDB"/>
        </a:dk2>
        <a:lt2>
          <a:srgbClr val="073070"/>
        </a:lt2>
        <a:accent1>
          <a:srgbClr val="456494"/>
        </a:accent1>
        <a:accent2>
          <a:srgbClr val="C1CBDB"/>
        </a:accent2>
        <a:accent3>
          <a:srgbClr val="FFFFFF"/>
        </a:accent3>
        <a:accent4>
          <a:srgbClr val="000000"/>
        </a:accent4>
        <a:accent5>
          <a:srgbClr val="B0B8C8"/>
        </a:accent5>
        <a:accent6>
          <a:srgbClr val="AFB8C6"/>
        </a:accent6>
        <a:hlink>
          <a:srgbClr val="76ABE4"/>
        </a:hlink>
        <a:folHlink>
          <a:srgbClr val="D1E3F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HWK-RH-Bildung</Template>
  <TotalTime>0</TotalTime>
  <Words>480</Words>
  <Application>Microsoft Office PowerPoint</Application>
  <PresentationFormat>Bildschirmpräsentation (4:3)</PresentationFormat>
  <Paragraphs>114</Paragraphs>
  <Slides>17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HWK-RH-Bildung</vt:lpstr>
      <vt:lpstr>Berufsorientierung „Entdecke dein Talent!“</vt:lpstr>
      <vt:lpstr>Was ist das Berufsorientierungsprogramm?</vt:lpstr>
      <vt:lpstr>Warum Berufsorientierung?</vt:lpstr>
      <vt:lpstr>Die Werkstatttage in der HWK Rheinhessen</vt:lpstr>
      <vt:lpstr>Beispielhafter Verlauf der Werkstatttage:</vt:lpstr>
      <vt:lpstr>Bau mit Schwerpunkt Stein</vt:lpstr>
      <vt:lpstr>PowerPoint-Präsentation</vt:lpstr>
      <vt:lpstr>PowerPoint-Präsentation</vt:lpstr>
      <vt:lpstr>PowerPoint-Präsentation</vt:lpstr>
      <vt:lpstr>Textil / Bekleidung</vt:lpstr>
      <vt:lpstr>PowerPoint-Präsentation</vt:lpstr>
      <vt:lpstr>PowerPoint-Präsentation</vt:lpstr>
      <vt:lpstr>Friseur / Kosmetik</vt:lpstr>
      <vt:lpstr>PowerPoint-Präsentation</vt:lpstr>
      <vt:lpstr>PowerPoint-Präsentation</vt:lpstr>
      <vt:lpstr>PowerPoint-Präsentation</vt:lpstr>
      <vt:lpstr>PowerPoint-Präsentation</vt:lpstr>
    </vt:vector>
  </TitlesOfParts>
  <Company>Handwerkskammer Rheinhessen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Beispiel für den Titel eine PowerPoint Präsentation mit bis zu drei Zeilen</dc:title>
  <dc:creator>Iken, Sarah</dc:creator>
  <cp:lastModifiedBy>Nina Klesy</cp:lastModifiedBy>
  <cp:revision>88</cp:revision>
  <dcterms:created xsi:type="dcterms:W3CDTF">2014-10-28T08:56:47Z</dcterms:created>
  <dcterms:modified xsi:type="dcterms:W3CDTF">2020-09-11T11:08:55Z</dcterms:modified>
</cp:coreProperties>
</file>